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Функционирование падежных и предложно-падежных 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 существительных 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различных типах сказуемого</a:t>
            </a:r>
            <a:b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i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современном русском языке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97152"/>
            <a:ext cx="6400800" cy="175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предложном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22510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«Грамматическим недоразумением» </a:t>
            </a:r>
            <a:r>
              <a:rPr lang="ru-RU" sz="2400" b="1" dirty="0" smtClean="0"/>
              <a:t>П.А. </a:t>
            </a:r>
            <a:r>
              <a:rPr lang="ru-RU" sz="2400" b="1" dirty="0" err="1" smtClean="0"/>
              <a:t>Лекант</a:t>
            </a:r>
            <a:r>
              <a:rPr lang="ru-RU" sz="2400" b="1" dirty="0" smtClean="0"/>
              <a:t> </a:t>
            </a:r>
            <a:r>
              <a:rPr lang="ru-RU" sz="2400" dirty="0" smtClean="0"/>
              <a:t>считал игнорирование нулевой формы связки </a:t>
            </a:r>
            <a:r>
              <a:rPr lang="ru-RU" sz="2400" i="1" dirty="0" smtClean="0"/>
              <a:t>быть</a:t>
            </a:r>
            <a:r>
              <a:rPr lang="ru-RU" sz="2400" dirty="0" smtClean="0"/>
              <a:t>, не раз подчёркивая солидарность с </a:t>
            </a:r>
            <a:r>
              <a:rPr lang="ru-RU" sz="2400" b="1" dirty="0" smtClean="0"/>
              <a:t>В.В. Виноградовым </a:t>
            </a:r>
            <a:r>
              <a:rPr lang="ru-RU" sz="2400" dirty="0" smtClean="0"/>
              <a:t>в том, что </a:t>
            </a:r>
            <a:r>
              <a:rPr lang="ru-RU" sz="2400" b="1" dirty="0" smtClean="0"/>
              <a:t>связка</a:t>
            </a:r>
            <a:r>
              <a:rPr lang="ru-RU" sz="2400" dirty="0" smtClean="0"/>
              <a:t> </a:t>
            </a:r>
            <a:r>
              <a:rPr lang="ru-RU" sz="2400" b="1" i="1" dirty="0" smtClean="0"/>
              <a:t>быть </a:t>
            </a:r>
            <a:r>
              <a:rPr lang="ru-RU" sz="2400" b="1" dirty="0" smtClean="0"/>
              <a:t>является формальным, служебным словом, «не глаголом». 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предложном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3416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Имена существительные в составном именном сказуемом могут сочетаться с отвлечёнными существительными </a:t>
            </a:r>
            <a:r>
              <a:rPr lang="ru-RU" sz="2400" i="1" dirty="0" smtClean="0"/>
              <a:t>состояние, положение – </a:t>
            </a:r>
            <a:r>
              <a:rPr lang="ru-RU" sz="2400" dirty="0" smtClean="0"/>
              <a:t>своеобразными «маркёрами» конкретного предикативного признака, называемого управляемыми или согласуемыми словами: </a:t>
            </a:r>
          </a:p>
          <a:p>
            <a:pPr algn="just"/>
            <a:endParaRPr lang="ru-RU" sz="2400" i="1" dirty="0" smtClean="0"/>
          </a:p>
          <a:p>
            <a:pPr algn="just"/>
            <a:r>
              <a:rPr lang="ru-RU" sz="2400" i="1" dirty="0" smtClean="0"/>
              <a:t>После бессонной ночи он (Старцев) </a:t>
            </a:r>
            <a:r>
              <a:rPr lang="ru-RU" sz="2400" b="1" i="1" dirty="0" smtClean="0"/>
              <a:t>находился в состоянии ошеломления</a:t>
            </a:r>
            <a:r>
              <a:rPr lang="ru-RU" sz="2400" i="1" dirty="0" smtClean="0"/>
              <a:t>, точно его опоили чем-то сладким и усыпляющим</a:t>
            </a:r>
            <a:r>
              <a:rPr lang="ru-RU" sz="2400" dirty="0" smtClean="0"/>
              <a:t> (А. Чехов).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творительном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997839"/>
            <a:ext cx="91440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Творительный падеж не только существительного, но и прилагательного, причастия является эталонной формой выражения именной части составного именного сказуемого. Он употребляется с обширным кругом связок, которые выражают не только грамматические значения времени и наклонения, но и разнообразные отношения к называемому признаку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творительном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443841"/>
            <a:ext cx="9144000" cy="489364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Со связкой </a:t>
            </a:r>
            <a:r>
              <a:rPr lang="ru-RU" sz="2400" i="1" dirty="0" smtClean="0"/>
              <a:t>быть</a:t>
            </a:r>
            <a:r>
              <a:rPr lang="ru-RU" sz="2400" dirty="0" smtClean="0"/>
              <a:t>, имеющей значение обладания признаком, употребляющейся и в нулевой форме, сочетается творительный падеж отвлечённых имён существительных с оценочной семантикой:</a:t>
            </a:r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i="1" dirty="0" smtClean="0"/>
              <a:t>Ты </a:t>
            </a:r>
            <a:r>
              <a:rPr lang="ru-RU" sz="2400" b="1" i="1" dirty="0" smtClean="0"/>
              <a:t>человек</a:t>
            </a:r>
            <a:r>
              <a:rPr lang="ru-RU" sz="2400" i="1" dirty="0" smtClean="0"/>
              <a:t> умный, </a:t>
            </a:r>
            <a:r>
              <a:rPr lang="ru-RU" sz="2400" b="1" i="1" dirty="0" smtClean="0"/>
              <a:t>с сердцем</a:t>
            </a:r>
            <a:r>
              <a:rPr lang="ru-RU" sz="2400" i="1" dirty="0" smtClean="0"/>
              <a:t>, и не дал бы погибнуть моему любимому делу </a:t>
            </a:r>
            <a:r>
              <a:rPr lang="ru-RU" sz="2400" dirty="0" smtClean="0"/>
              <a:t>(А. Чехов); </a:t>
            </a:r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i="1" dirty="0" smtClean="0"/>
              <a:t>Да и всё счастье, рассуждал он, досталось ему даром, понапрасну и в сущности </a:t>
            </a:r>
            <a:r>
              <a:rPr lang="ru-RU" sz="2400" b="1" i="1" dirty="0" smtClean="0"/>
              <a:t>было</a:t>
            </a:r>
            <a:r>
              <a:rPr lang="ru-RU" sz="2400" i="1" dirty="0" smtClean="0"/>
              <a:t> для него такою же </a:t>
            </a:r>
            <a:r>
              <a:rPr lang="ru-RU" sz="2400" b="1" i="1" dirty="0" smtClean="0"/>
              <a:t>роскошью</a:t>
            </a:r>
            <a:r>
              <a:rPr lang="ru-RU" sz="2400" i="1" dirty="0" smtClean="0"/>
              <a:t>, как лекарство для здорового если бы он, подобно громадному большинству людей, был угнетён заботой о куске хлеба, боролся за существование… </a:t>
            </a:r>
            <a:r>
              <a:rPr lang="ru-RU" sz="2400" dirty="0" smtClean="0"/>
              <a:t>(А. Чехов). 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творительном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43841"/>
            <a:ext cx="9144000" cy="415498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Связка </a:t>
            </a:r>
            <a:r>
              <a:rPr lang="ru-RU" sz="2400" b="1" i="1" dirty="0" smtClean="0"/>
              <a:t>быть</a:t>
            </a:r>
            <a:r>
              <a:rPr lang="ru-RU" sz="2400" i="1" dirty="0" smtClean="0"/>
              <a:t> </a:t>
            </a:r>
            <a:r>
              <a:rPr lang="ru-RU" sz="2400" dirty="0" smtClean="0"/>
              <a:t>имеет форму и сослагательного наклонения: …</a:t>
            </a:r>
            <a:r>
              <a:rPr lang="ru-RU" sz="2400" i="1" dirty="0" smtClean="0"/>
              <a:t> если бы у него болели спина и грудь от работы, то ужин, тёплая уютная квартира и семейное счастье </a:t>
            </a:r>
            <a:r>
              <a:rPr lang="ru-RU" sz="2400" b="1" i="1" dirty="0" smtClean="0"/>
              <a:t>были бы потребностью, наградой и украшением </a:t>
            </a:r>
            <a:r>
              <a:rPr lang="ru-RU" sz="2400" i="1" dirty="0" smtClean="0"/>
              <a:t>его жизни; теперь же всё это имело какое-то странное, неопределённое значение</a:t>
            </a:r>
            <a:r>
              <a:rPr lang="ru-RU" sz="2400" dirty="0" smtClean="0"/>
              <a:t> (А. Чехов).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Эта форма связки не допускает иной падежной формы в именной части, как только творительный, в отличие от форм изъявительного наклонения, когда творительный может быть заменён именительным.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творительном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1508011"/>
            <a:ext cx="8712968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Со связками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казаться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(значение мнимости признака),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оказаться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(значение обнаружения признака) употребляются как отдельные словоформы, так и цельные словосочетания в творительном падеже с оценочно-характеризующим значением: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Рядом с ним она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казалась ангелом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Господин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оказался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очень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словоохотливым человеком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тотчас же начал задавать Смирнову вопросы, преимущественно научного свойства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(А. Чехов).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творительном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979548"/>
            <a:ext cx="91440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Только с творительным сочетается связка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чувствовать себя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сказуемое имеет значение оценки внутреннего, физического, психического, нравственного, состояния субъекта – ощущение им самого себя: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Никогда ещё он не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чувствовал себя таким негодяем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68959"/>
            <a:ext cx="9144000" cy="6186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Винительный падеж как компонент описательного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глагольно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именного оборота (ОГИО)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ОГИО – </a:t>
            </a: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сочетание лексически ослабленного глагола и отвлечённого имени существительного, образованного от глагола.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 CYR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 CYR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А) Глагольный компонент выражает значения времени и наклонения, а существительное отглагольного происхождения называет действие: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иметь желание = желать, иметь намерение = намереваться,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иметь возможность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=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мочь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и др.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 CYR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Княгиня, улыбаясь и говоря со всеми, вдруг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произвела перестановку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(Л. Толстой);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результате многодневных жарких боев партизаны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нанесли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неприятелю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поражение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и, прорвав в этом месте его линию, зашли ему в тыл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(Б. Пастернак).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После этого мы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имели совещание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 Филиппом Филипповичем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(М. Булгаков).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843"/>
            <a:ext cx="9144000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Б) Сказуемое, выраженное ОГИО с глаголами  </a:t>
            </a:r>
            <a:r>
              <a:rPr lang="ru-RU" sz="2400" i="1" dirty="0" smtClean="0"/>
              <a:t>впадать/впасть, приходить/прийти</a:t>
            </a:r>
            <a:r>
              <a:rPr lang="ru-RU" sz="2400" dirty="0" smtClean="0"/>
              <a:t> и отвлечёнными именами существительными в форме </a:t>
            </a:r>
            <a:r>
              <a:rPr lang="ru-RU" sz="2400" b="1" dirty="0" smtClean="0"/>
              <a:t>винительного падежа с предлогом </a:t>
            </a:r>
            <a:r>
              <a:rPr lang="ru-RU" sz="2400" b="1" i="1" dirty="0" smtClean="0"/>
              <a:t>в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Существительные обозначают эмоции, по преимуществу отрицательные: </a:t>
            </a:r>
            <a:r>
              <a:rPr lang="ru-RU" sz="2400" i="1" dirty="0" smtClean="0"/>
              <a:t>впадать/впасть в апатию, беспамятство, забытье, уныние</a:t>
            </a:r>
            <a:r>
              <a:rPr lang="ru-RU" sz="2400" dirty="0" smtClean="0"/>
              <a:t>;  </a:t>
            </a:r>
            <a:r>
              <a:rPr lang="ru-RU" sz="2400" i="1" dirty="0" smtClean="0"/>
              <a:t>впадать/впасть в противоречия, в крайности; впадать/впасть в лишения, в младенчество – терять рассудок, выживать из ума (от старости)</a:t>
            </a:r>
            <a:r>
              <a:rPr lang="ru-RU" sz="2400" dirty="0" smtClean="0"/>
              <a:t>:</a:t>
            </a:r>
            <a:r>
              <a:rPr lang="ru-RU" sz="2400" i="1" dirty="0" smtClean="0"/>
              <a:t> </a:t>
            </a:r>
          </a:p>
          <a:p>
            <a:pPr algn="just"/>
            <a:endParaRPr lang="ru-RU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/>
              <a:t>Зачем же так </a:t>
            </a:r>
            <a:r>
              <a:rPr lang="ru-RU" sz="2400" b="1" i="1" dirty="0" smtClean="0"/>
              <a:t>впадать в отчаяние</a:t>
            </a:r>
            <a:r>
              <a:rPr lang="ru-RU" sz="2400" i="1" dirty="0" smtClean="0"/>
              <a:t>?</a:t>
            </a:r>
            <a:r>
              <a:rPr lang="ru-RU" sz="2400" dirty="0" smtClean="0"/>
              <a:t> (М. Булгаков).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Обобщённое значение  всего оборота – </a:t>
            </a:r>
            <a:r>
              <a:rPr lang="ru-RU" sz="2400" b="1" dirty="0" smtClean="0"/>
              <a:t>«переход в какое-либо состояние»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40768"/>
            <a:ext cx="9144000" cy="45243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Динамичность</a:t>
            </a:r>
            <a:r>
              <a:rPr lang="ru-RU" sz="2400" b="1" dirty="0" smtClean="0"/>
              <a:t> </a:t>
            </a:r>
            <a:r>
              <a:rPr lang="ru-RU" sz="2400" dirty="0" smtClean="0"/>
              <a:t>становления, приобретения признака-состояния, названного существительным, создаётся именно глагольным компонентом, имеющим </a:t>
            </a:r>
            <a:r>
              <a:rPr lang="ru-RU" sz="2400" dirty="0" err="1" smtClean="0"/>
              <a:t>видо-временную</a:t>
            </a:r>
            <a:r>
              <a:rPr lang="ru-RU" sz="2400" dirty="0" smtClean="0"/>
              <a:t> парадигму. Эти глаголы, по образному  определению П.А. </a:t>
            </a:r>
            <a:r>
              <a:rPr lang="ru-RU" sz="2400" dirty="0" err="1" smtClean="0"/>
              <a:t>Леканта</a:t>
            </a:r>
            <a:r>
              <a:rPr lang="ru-RU" sz="2400" dirty="0" smtClean="0"/>
              <a:t>,  </a:t>
            </a:r>
            <a:r>
              <a:rPr lang="ru-RU" sz="2400" i="1" dirty="0" smtClean="0"/>
              <a:t>глаголы - «призраки»</a:t>
            </a:r>
            <a:r>
              <a:rPr lang="ru-RU" sz="2400" dirty="0" smtClean="0"/>
              <a:t>, которые </a:t>
            </a:r>
            <a:r>
              <a:rPr lang="ru-RU" sz="2400" b="1" dirty="0" smtClean="0"/>
              <a:t>напоминают связку</a:t>
            </a:r>
            <a:r>
              <a:rPr lang="ru-RU" sz="2400" dirty="0" smtClean="0"/>
              <a:t> в составном именном сказуемом, </a:t>
            </a:r>
            <a:r>
              <a:rPr lang="ru-RU" sz="2400" b="1" dirty="0" smtClean="0"/>
              <a:t>приближаются к значению связки</a:t>
            </a:r>
            <a:r>
              <a:rPr lang="ru-RU" sz="2400" dirty="0" smtClean="0"/>
              <a:t>, но не могут стать «в полном смысле связкой, так как общее глагольное значение оборота возможно лишь благодаря </a:t>
            </a:r>
            <a:r>
              <a:rPr lang="ru-RU" sz="2400" b="1" dirty="0" smtClean="0"/>
              <a:t>семантической слитности</a:t>
            </a:r>
            <a:r>
              <a:rPr lang="ru-RU" sz="2400" dirty="0" smtClean="0"/>
              <a:t> обоих компонентов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Это убедительная и аргументированная трактовка такого сказуемого не как составного именного, а как простого глагольного.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88672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Н.С.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Валгина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относит обороты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впасть в сомнение, прийти в уныние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фразеологизированным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глагольным сочетаниям»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имеющим в двусоставном предложении функцию осложнённой формы простого глагольного сказуемого.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Г.А. Золотова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квалифицирует этот оборот как обусловленную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синтаксему,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имеющую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«фазисное значение состояния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субьекта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340768"/>
            <a:ext cx="9144000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В) ОГИО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 глагольными компонентами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приводить/привести; вызывать/вызвать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в сочетании с винительным падежом с предлогом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 CYR"/>
                <a:cs typeface="Times New Roman" pitchFamily="18" charset="0"/>
              </a:rPr>
              <a:t>могут иметь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значение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приобретения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какого-либо состояния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результата воздействия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Он в таком случае станет доказывать необходимость громадной возни в доме, зная очень хорошо,  что одна мысль об этом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приводила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барина его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ужас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(А. Гончаров);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Его простота, здравый смысл и добродушие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приводили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ее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умиление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(А. Чехов);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 вместе с тем она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вызывала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также 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чувство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раздражения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(В. Катаев).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Филиппа Филипповича брань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производит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почему-то удивительно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тягостное впечатление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(М. Булгаков).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12776"/>
            <a:ext cx="9144000" cy="3416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2. </a:t>
            </a:r>
            <a:r>
              <a:rPr lang="ru-RU" sz="2400" b="1" dirty="0" smtClean="0"/>
              <a:t>Винительный падеж как компонент глагольного фразеологизма в функции простого глагольного сказуемого</a:t>
            </a:r>
            <a:r>
              <a:rPr lang="ru-RU" sz="2400" dirty="0" smtClean="0"/>
              <a:t>: </a:t>
            </a:r>
          </a:p>
          <a:p>
            <a:pPr algn="just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/>
              <a:t>Мало-помалу жизнь колонии </a:t>
            </a:r>
            <a:r>
              <a:rPr lang="ru-RU" sz="2400" b="1" i="1" dirty="0" smtClean="0"/>
              <a:t>вступила в нормальное русло</a:t>
            </a:r>
            <a:r>
              <a:rPr lang="ru-RU" sz="2400" i="1" dirty="0" smtClean="0"/>
              <a:t>        </a:t>
            </a:r>
            <a:r>
              <a:rPr lang="ru-RU" sz="2400" dirty="0" smtClean="0"/>
              <a:t>(П. </a:t>
            </a:r>
            <a:r>
              <a:rPr lang="ru-RU" sz="2400" dirty="0" err="1" smtClean="0"/>
              <a:t>Драверт</a:t>
            </a:r>
            <a:r>
              <a:rPr lang="ru-RU" sz="2400" dirty="0" smtClean="0"/>
              <a:t>);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/>
              <a:t> Кто-то </a:t>
            </a:r>
            <a:r>
              <a:rPr lang="ru-RU" sz="2400" b="1" i="1" dirty="0" smtClean="0"/>
              <a:t>нагревал себе</a:t>
            </a:r>
            <a:r>
              <a:rPr lang="ru-RU" sz="2400" i="1" dirty="0" smtClean="0"/>
              <a:t> на этом </a:t>
            </a:r>
            <a:r>
              <a:rPr lang="ru-RU" sz="2400" b="1" i="1" dirty="0" smtClean="0"/>
              <a:t>руки</a:t>
            </a:r>
            <a:r>
              <a:rPr lang="ru-RU" sz="2400" i="1" dirty="0" smtClean="0"/>
              <a:t> </a:t>
            </a:r>
            <a:r>
              <a:rPr lang="ru-RU" sz="2400" dirty="0" smtClean="0"/>
              <a:t>((Б. Пастернак);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/>
              <a:t>Но он совсем </a:t>
            </a:r>
            <a:r>
              <a:rPr lang="ru-RU" sz="2400" b="1" i="1" dirty="0" smtClean="0"/>
              <a:t>потерял голову</a:t>
            </a:r>
            <a:r>
              <a:rPr lang="ru-RU" sz="2400" dirty="0" smtClean="0"/>
              <a:t>  (А. Каверин). 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395354"/>
            <a:ext cx="9144000" cy="41549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Некоторые ОГИО с винительным падежом имени существительного являются  либо вспомогательной, либо основной частью составного глагольного сказуемого: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 уже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начал терять терпение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волноваться, но вот наконец, вглядываясь в тёмную даль, я увидел силуэт чего-то, очень похожего на виселицу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(А. Чехов);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имел удовольствие присутствовать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за чаем во время спора. Вполне разделяю ваше мнение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 А. Чехов);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 сих пор я всё еще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терял надежды сыскать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дорогу домой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(А. Чехов).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винительном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4000" dirty="0" smtClean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Существительное в предложном падеже </a:t>
            </a:r>
            <a:endParaRPr lang="ru-RU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Отвлечённые существительные </a:t>
            </a:r>
            <a:r>
              <a:rPr lang="ru-RU" sz="2400" b="1" dirty="0" smtClean="0"/>
              <a:t>в предложном падеже с предлогом </a:t>
            </a:r>
            <a:r>
              <a:rPr lang="ru-RU" sz="2400" b="1" i="1" dirty="0" smtClean="0"/>
              <a:t>в</a:t>
            </a:r>
            <a:r>
              <a:rPr lang="ru-RU" sz="2400" i="1" dirty="0" smtClean="0"/>
              <a:t> </a:t>
            </a:r>
            <a:r>
              <a:rPr lang="ru-RU" sz="2400" dirty="0" smtClean="0"/>
              <a:t>(</a:t>
            </a:r>
            <a:r>
              <a:rPr lang="ru-RU" sz="2400" i="1" dirty="0" err="1" smtClean="0"/>
              <a:t>в</a:t>
            </a:r>
            <a:r>
              <a:rPr lang="ru-RU" sz="2400" i="1" dirty="0" smtClean="0"/>
              <a:t> трансе, в отчаянии, в тревоге, в </a:t>
            </a:r>
            <a:r>
              <a:rPr lang="en-US" sz="2400" i="1" dirty="0" smtClean="0"/>
              <a:t>c</a:t>
            </a:r>
            <a:r>
              <a:rPr lang="ru-RU" sz="2400" i="1" dirty="0" err="1" smtClean="0"/>
              <a:t>трахе</a:t>
            </a:r>
            <a:r>
              <a:rPr lang="ru-RU" sz="2400" i="1" dirty="0" smtClean="0"/>
              <a:t>, в тоске, в унынии, в сомнении </a:t>
            </a:r>
            <a:r>
              <a:rPr lang="ru-RU" sz="2400" dirty="0" smtClean="0"/>
              <a:t>и др.) используются как продуктивная форма именной части </a:t>
            </a:r>
            <a:r>
              <a:rPr lang="ru-RU" sz="2400" b="1" dirty="0" smtClean="0"/>
              <a:t>составного именного сказуемого</a:t>
            </a:r>
            <a:r>
              <a:rPr lang="ru-RU" sz="2400" dirty="0" smtClean="0"/>
              <a:t>, имеющего  значение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«пребывания в каком-либо состоянии», «состояния обладания качеством, свойством» .</a:t>
            </a:r>
          </a:p>
          <a:p>
            <a:pPr algn="just"/>
            <a:endParaRPr lang="ru-RU" sz="2400" b="1" i="1" dirty="0" smtClean="0"/>
          </a:p>
          <a:p>
            <a:pPr algn="just"/>
            <a:r>
              <a:rPr lang="ru-RU" sz="2400" dirty="0" smtClean="0"/>
              <a:t>Выражение предикативных модально-временных значений принимает на себя связка </a:t>
            </a:r>
            <a:r>
              <a:rPr lang="ru-RU" sz="2400" b="1" i="1" dirty="0" smtClean="0"/>
              <a:t>быть</a:t>
            </a:r>
            <a:r>
              <a:rPr lang="ru-RU" sz="2400" dirty="0" smtClean="0"/>
              <a:t>, поскольку «материально» представленная именная часть не может выражать собственными средствами ни одно из грамматических значений сказуемого» </a:t>
            </a:r>
          </a:p>
          <a:p>
            <a:pPr algn="just"/>
            <a:endParaRPr lang="ru-RU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/>
              <a:t>Сосед </a:t>
            </a:r>
            <a:r>
              <a:rPr lang="ru-RU" sz="2400" b="1" i="1" dirty="0" smtClean="0"/>
              <a:t>в гневе</a:t>
            </a:r>
            <a:r>
              <a:rPr lang="ru-RU" sz="2400" i="1" dirty="0" smtClean="0"/>
              <a:t> / </a:t>
            </a:r>
            <a:r>
              <a:rPr lang="ru-RU" sz="2400" b="1" i="1" dirty="0" smtClean="0"/>
              <a:t>был в гневе</a:t>
            </a:r>
            <a:r>
              <a:rPr lang="ru-RU" sz="2400" i="1" dirty="0" smtClean="0"/>
              <a:t>/ </a:t>
            </a:r>
            <a:r>
              <a:rPr lang="ru-RU" sz="2400" b="1" i="1" dirty="0" smtClean="0"/>
              <a:t>будет в гневе</a:t>
            </a:r>
            <a:r>
              <a:rPr lang="ru-RU" sz="2400" i="1" dirty="0" smtClean="0"/>
              <a:t> / </a:t>
            </a:r>
            <a:r>
              <a:rPr lang="ru-RU" sz="2400" b="1" i="1" dirty="0" smtClean="0"/>
              <a:t>был бы в гневе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</a:p>
          <a:p>
            <a:pPr algn="just"/>
            <a:endParaRPr lang="ru-RU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i="1" dirty="0" smtClean="0"/>
              <a:t>Вся жизнь у него </a:t>
            </a:r>
            <a:r>
              <a:rPr lang="ru-RU" sz="2400" b="1" i="1" dirty="0" smtClean="0"/>
              <a:t>в деньгах</a:t>
            </a:r>
            <a:r>
              <a:rPr lang="ru-RU" sz="2400" i="1" dirty="0" smtClean="0"/>
              <a:t> и </a:t>
            </a:r>
            <a:r>
              <a:rPr lang="ru-RU" sz="2400" b="1" i="1" dirty="0" smtClean="0"/>
              <a:t>в наживе</a:t>
            </a:r>
            <a:r>
              <a:rPr lang="ru-RU" sz="2400" i="1" dirty="0" smtClean="0"/>
              <a:t>, а я свои деньги спалил в печке</a:t>
            </a:r>
            <a:r>
              <a:rPr lang="ru-RU" sz="2400" dirty="0" smtClean="0"/>
              <a:t> (А. Чехов).</a:t>
            </a:r>
          </a:p>
          <a:p>
            <a:pPr algn="just"/>
            <a:endParaRPr lang="ru-RU" sz="2400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1199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Функционирование падежных и предложно-падежных  форм существительных  в различных типах сказуемого  в современном русском языке </vt:lpstr>
      <vt:lpstr> Существительное в винительном падеже </vt:lpstr>
      <vt:lpstr> Существительное в винительном падеже </vt:lpstr>
      <vt:lpstr> Существительное в винительном падеже </vt:lpstr>
      <vt:lpstr> Существительное в винительном падеже </vt:lpstr>
      <vt:lpstr> Существительное в винительном падеже </vt:lpstr>
      <vt:lpstr> Существительное в винительном падеже </vt:lpstr>
      <vt:lpstr> Существительное в винительном падеже </vt:lpstr>
      <vt:lpstr> Существительное в предложном падеже </vt:lpstr>
      <vt:lpstr> Существительное в предложном падеже </vt:lpstr>
      <vt:lpstr> Существительное в предложном падеже </vt:lpstr>
      <vt:lpstr> Существительное в творительном падеже </vt:lpstr>
      <vt:lpstr> Существительное в творительном падеже </vt:lpstr>
      <vt:lpstr> Существительное в творительном падеже </vt:lpstr>
      <vt:lpstr> Существительное в творительном падеже </vt:lpstr>
      <vt:lpstr> Существительное в творительном падеже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Функционирование падежных и предложно-падежных  форм существительных  в различных типах сказуемого  в современном русском языке </dc:title>
  <dc:creator>Acer</dc:creator>
  <cp:lastModifiedBy>Acer</cp:lastModifiedBy>
  <cp:revision>8</cp:revision>
  <dcterms:created xsi:type="dcterms:W3CDTF">2022-10-21T19:05:44Z</dcterms:created>
  <dcterms:modified xsi:type="dcterms:W3CDTF">2022-10-21T20:19:31Z</dcterms:modified>
</cp:coreProperties>
</file>